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12"/>
  </p:notesMasterIdLst>
  <p:sldIdLst>
    <p:sldId id="256" r:id="rId2"/>
    <p:sldId id="263" r:id="rId3"/>
    <p:sldId id="257" r:id="rId4"/>
    <p:sldId id="258" r:id="rId5"/>
    <p:sldId id="266" r:id="rId6"/>
    <p:sldId id="259" r:id="rId7"/>
    <p:sldId id="264" r:id="rId8"/>
    <p:sldId id="265" r:id="rId9"/>
    <p:sldId id="267" r:id="rId10"/>
    <p:sldId id="262" r:id="rId11"/>
  </p:sldIdLst>
  <p:sldSz cx="12192000" cy="6858000"/>
  <p:notesSz cx="6858000" cy="9144000"/>
  <p:defaultTextStyle>
    <a:defPPr>
      <a:defRPr lang="pt-BR" alt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4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53EE7-5367-4B00-A631-1C22884E6027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1E2C8-E4F1-4A14-9763-6FDE515886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74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580CA-6883-4BFA-21C0-02059A0A6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8ADB8DF-4401-4E7D-7262-E3F34200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F9D00DF-400C-2479-C711-78127A8C0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Sensores: Diferentes tipos de sensores podem ser integrados ao sistema (nível da água, temperatura, umidade, pressão, CO</a:t>
            </a:r>
            <a:r>
              <a:rPr lang="pt-BR" altLang="pt-BR" sz="1200" kern="100" baseline="-25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altLang="pt-BR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Comunicação: Módulos de comunicação flexíveis permitem a transmissão dos dados (rádio LoRaWAN, WiFi, celular LTE-M e NB-IoT).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Processamento: Microcontroladores com baixo consumo de energia e alta capacidade de processamento.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Interface: Plataforma web (dashboard) para visualização de dados e configuração de alertas.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Energia: Alimentação direta ou com painéis solares para a carga das baterias.</a:t>
            </a:r>
          </a:p>
          <a:p>
            <a:pPr marL="0" indent="0">
              <a:buNone/>
            </a:pPr>
            <a:endParaRPr lang="pt-BR" alt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300730-811C-AB24-3525-E251D75B8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E2C8-E4F1-4A14-9763-6FDE5158869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29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Contexto: </a:t>
            </a: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Mudanças Climáticas e a necessidade de monitoramento ambiental com ampla cobertura, para diferentes fins, como prevenção de desastres e controle de doenças.</a:t>
            </a:r>
          </a:p>
          <a:p>
            <a:r>
              <a:rPr lang="pt-BR" altLang="pt-BR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Modularidade: </a:t>
            </a: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adaptável a necessidade, podendo vir a atender a diversos projetos de pesquisa, com uso prático pela comunidade.</a:t>
            </a:r>
            <a:endParaRPr lang="pt-BR" altLang="pt-BR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Focar na modularidade e sua importância na adaptação do sistema a diferentes necessidades.</a:t>
            </a:r>
          </a:p>
          <a:p>
            <a:endParaRPr lang="pt-BR" alt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E2C8-E4F1-4A14-9763-6FDE5158869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139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Sensores: Diferentes tipos de sensores podem ser integrados ao sistema (nível da água, temperatura, umidade, pressão, CO</a:t>
            </a:r>
            <a:r>
              <a:rPr lang="pt-BR" altLang="pt-BR" sz="1200" kern="100" baseline="-25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altLang="pt-BR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Comunicação: Módulos de comunicação flexíveis permitem a transmissão dos dados (rádio LoRaWAN, WiFi, celular LTE-M e NB-IoT).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Processamento: Microcontroladores com baixo consumo de energia e alta capacidade de processamento.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Interface: Plataforma web (dashboard) para visualização de dados e configuração de alertas.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Energia: Alimentação direta ou com painéis solares para a carga das baterias.</a:t>
            </a:r>
          </a:p>
          <a:p>
            <a:pPr marL="0" indent="0">
              <a:buNone/>
            </a:pPr>
            <a:endParaRPr lang="pt-BR" alt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E2C8-E4F1-4A14-9763-6FDE5158869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320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0B83D-E89C-FC3D-A26E-1BE98C8A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14D79A1-D04D-470C-CE23-E65A82708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F0D721-925A-A08F-9499-21A09702C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Sensores: Diferentes tipos de sensores podem ser integrados ao sistema (nível da água, temperatura, umidade, pressão, CO</a:t>
            </a:r>
            <a:r>
              <a:rPr lang="pt-BR" altLang="pt-BR" sz="1200" kern="100" baseline="-25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altLang="pt-BR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Comunicação: Módulos de comunicação flexíveis permitem a transmissão dos dados (rádio LoRaWAN, WiFi, celular LTE-M e NB-IoT).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Processamento: Microcontroladores com baixo consumo de energia e alta capacidade de processamento.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Interface: Plataforma web (dashboard) para visualização de dados e configuração de alertas.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Energia: Alimentação direta ou com painéis solares para a carga das baterias.</a:t>
            </a:r>
          </a:p>
          <a:p>
            <a:pPr marL="0" indent="0">
              <a:buNone/>
            </a:pPr>
            <a:endParaRPr lang="pt-BR" alt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CC178B-5887-5E2D-372F-6A74D7029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E2C8-E4F1-4A14-9763-6FDE5158869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154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Sensores: Ultrassônico e Tempo de Voo (TOF) para medição </a:t>
            </a:r>
            <a:r>
              <a:rPr lang="pt-BR" sz="1800" dirty="0">
                <a:solidFill>
                  <a:srgbClr val="FF0000"/>
                </a:solidFill>
                <a:latin typeface="Aptos"/>
              </a:rPr>
              <a:t>precisa</a:t>
            </a:r>
            <a:r>
              <a:rPr lang="pt-BR" sz="1800" dirty="0">
                <a:latin typeface="Aptos"/>
              </a:rPr>
              <a:t> do nível da água.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Aplicações: 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alt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Alerta prévio de inundações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alt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Monitoramento de reservatórios e cursos d'água.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alt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Controle de marés</a:t>
            </a:r>
            <a:endParaRPr lang="pt-BR" altLang="pt-BR" sz="40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E2C8-E4F1-4A14-9763-6FDE5158869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491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4839F-005A-4E2D-B5FE-F14D2C88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B3172D5-DD1E-ED2C-6D58-CA9149D3F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507A16-221F-3F34-2A6A-BC8C1DB35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Visualização de Dados: Gráficos interativos (dashboards) para análise das variáveis monitoradas.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Configuração de Alertas: Definição de limites e condições para disparo de alertas.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Notificações: Alertas em tempo real via e-mail, SMS ou WhatsApp (ainda não definido).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1D2318-9E6E-02D5-DAAA-5A24179D6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E2C8-E4F1-4A14-9763-6FDE5158869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183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D74EB-4D82-4AFD-06E2-F51DEF54A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806F9F-CCB4-0485-10BE-F4DBC48F5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43FDEB-351F-7E6D-A783-F294E0C88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Visualização de Dados: Gráficos interativos (dashboards) para análise das variáveis monitoradas.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Configuração de Alertas: Definição de limites e condições para disparo de alertas.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Notificações: Alertas em tempo real via e-mail, SMS ou WhatsApp (ainda não definido).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4F4933-F16A-4E7C-56D9-A8A72FEBB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1E2C8-E4F1-4A14-9763-6FDE5158869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050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377C5-EF24-7613-CC7E-91A35DD05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numCol="1" anchor="b"/>
          <a:lstStyle>
            <a:lvl1pPr algn="ctr">
              <a:defRPr sz="6000"/>
            </a:lvl1pPr>
          </a:lstStyle>
          <a:p>
            <a:r>
              <a:rPr lang="pt-BR" alt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0E25F4-4716-AD53-83DD-1F8A0A82E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alt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DD9C36-65CD-09FA-6559-E1D19D82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7ED0CD-462C-4EC0-84A2-626F0499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15E082-30EB-09BB-7B20-17FB6FBD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5100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B80C5-027D-669D-3C4B-A82903AB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422AF07-5AE3-DFE8-483B-9BA605B83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795015-292F-4BE0-ACDB-0E386773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C111B7-6DC3-0893-6638-282D9CE6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B98ECB-BC21-572D-8F7D-6AE21D82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936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9D1689-12C5-4A43-7649-E3C2E739B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numCol="1"/>
          <a:lstStyle/>
          <a:p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121A89-18F8-BE04-E44C-C2A50B83B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numCol="1"/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48FDB-D6F5-F15B-2A34-1F0C165B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440E83-E3D5-AB37-7088-8BD0947F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5468D2-A32C-A1AA-744E-A6F56391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4007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21AB4-D605-FD52-E2EA-9E229727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5CBF12-C894-DCCB-7C9B-79503579C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DB219B-E523-07E9-A612-CD155E830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83C6B-28A7-B9A3-646F-E50A51AC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40D897-281C-1264-FB8E-8B213956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2470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E4B57-14FA-27FA-F8CF-8A3CAB241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C30064-A404-E5E3-0787-46CC1A62A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 alt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5C7D8F-567A-4E5B-71A4-399B7F9F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2864A-1589-8175-284F-1436FE7F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85421C-0F8E-75FB-B7D2-C52B79978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2918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AF636-9278-6798-ABDB-A5EDC1CD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BB6B15-4EAF-B176-3865-B5A59072C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0DB864-23C9-A686-34A0-E1F8CC1C9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E2FEA6-BA8F-C717-4BB0-C1DB15F7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90DDC1-10B9-3FCC-EFB0-5E328A58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79FA89-EEFA-9BED-A4F9-4A473838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1115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2F00-F515-4A67-B263-B64EE33FA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2CEE35-1FD2-B237-FE89-979C72DB5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alt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C0790D-A0B3-133F-CA0C-1C677CAF1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FC9703-FD2D-2D11-AAE4-892CAEDBE6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alt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BC8F34-829F-778F-1348-6340A49742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5A9BBF7-2760-DE5A-BA99-33052748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387A762-32AC-E8C9-3415-86E28DE0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pt-BR" alt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BB94CB4-C2C8-9360-38EC-FED79A41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768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FADAB-CB37-5FC0-CBA2-48D2A05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4B8105-8F4D-C7B9-63B4-4A7318DE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684D61-4592-2D6B-19DE-61F7D87F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pt-BR" alt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02C00D-AD8D-4A72-A9E6-967B641A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1035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801BA48-5ACE-C937-812A-61BBEEED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02A5938-B435-DE50-1461-B769931E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pt-BR" alt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5770CB-A49E-452E-4F86-0A29866B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83459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3393A-162F-54DF-72FF-0FD06B41D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78AE23-FD84-6BCA-B4A5-F3BD81197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3D88AE-982D-3363-5933-82AFA7677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alt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19EC805-4395-051D-C196-CD2A67840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C41630-4E8E-FFD2-46D0-D3C2FAA86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50CA51-3FF7-6CE5-EDF5-47D64737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906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63F8A-35CA-6179-EDD9-C37FE2DA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760E77-3679-8BA0-A2A8-E51D0F861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alt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FA098E-6B17-DC1B-AC9C-607329D69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alt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591285-B5DE-3489-136D-A33C1455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7E3F69-EB16-5A21-12DD-8AF13741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566515-8AFC-ABFF-DC98-C7610189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3090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45EDC2A-1C23-3EE0-50AF-B0D166051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678" y="365125"/>
            <a:ext cx="8804635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3134DF-C9B3-6D00-7ED8-BBEA6E9BB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FEBD4D-C50D-4D0C-A9B2-28EBB5117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49C0D2-3758-42F0-8297-2CC8760B6A33}" type="datetimeFigureOut">
              <a:rPr lang="pt-BR" altLang="pt-BR" smtClean="0"/>
              <a:t>20/11/2024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83A6C5-D24A-2D05-2938-CF373FAEE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113E22-C0D6-3DE2-EC55-DA8E6118A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BA66A6-5E33-4072-A546-FFE2B9190535}" type="slidenum">
              <a:rPr lang="pt-BR" altLang="pt-BR" smtClean="0"/>
              <a:t>‹nº›</a:t>
            </a:fld>
            <a:endParaRPr lang="pt-BR" alt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49D4A08-5C73-6BA2-C481-96ECF425F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88000"/>
            <a:ext cx="720000" cy="873404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52C7CC25-3588-68D4-FEC3-069C2B18130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00" y="288000"/>
            <a:ext cx="864000" cy="10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4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 alt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BA007-4A42-FA29-71BE-201BE2FDE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992086"/>
          </a:xfrm>
        </p:spPr>
        <p:txBody>
          <a:bodyPr numCol="1">
            <a:normAutofit/>
          </a:bodyPr>
          <a:lstStyle/>
          <a:p>
            <a:r>
              <a:rPr lang="pt-BR" sz="4000" b="1" i="0" u="none" strike="noStrike" cap="small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SISTEMA DE MONITORAMENTO E ALERTA PRÉVIO MODULAR</a:t>
            </a:r>
            <a:endParaRPr lang="pt-BR" altLang="pt-BR" sz="4000" dirty="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4151F8-68F7-BD25-BAD0-556698FE9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20297"/>
            <a:ext cx="12192000" cy="1394504"/>
          </a:xfrm>
        </p:spPr>
        <p:txBody>
          <a:bodyPr numCol="1">
            <a:normAutofit/>
          </a:bodyPr>
          <a:lstStyle/>
          <a:p>
            <a:endParaRPr lang="pt-BR" altLang="pt-BR" sz="1200" dirty="0">
              <a:solidFill>
                <a:srgbClr val="333333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pt-BR" altLang="pt-BR" b="1" kern="1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Autor: </a:t>
            </a:r>
            <a:r>
              <a:rPr lang="pt-BR" altLang="pt-BR" kern="1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Alexandre Nuernberg - alexandreberg@gmail.com</a:t>
            </a:r>
          </a:p>
          <a:p>
            <a:pPr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pt-BR" altLang="pt-BR" b="1" kern="1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Orientador: </a:t>
            </a:r>
            <a:r>
              <a:rPr lang="pt-BR" altLang="pt-BR" kern="1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Prof. Dr. Sergio A. B. </a:t>
            </a:r>
            <a:r>
              <a:rPr lang="pt-BR" altLang="pt-BR" kern="100" dirty="0" err="1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Petrovcic</a:t>
            </a:r>
            <a:r>
              <a:rPr lang="pt-BR" altLang="pt-BR" kern="1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 sergio.petrovcic@ifsc.edu.br</a:t>
            </a:r>
          </a:p>
          <a:p>
            <a:endParaRPr lang="pt-BR" altLang="pt-BR" sz="1200" dirty="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EC1B25-378E-4A15-40FC-1281BACD971C}"/>
              </a:ext>
            </a:extLst>
          </p:cNvPr>
          <p:cNvSpPr txBox="1"/>
          <p:nvPr/>
        </p:nvSpPr>
        <p:spPr>
          <a:xfrm>
            <a:off x="2334986" y="5898682"/>
            <a:ext cx="7705043" cy="86895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altLang="pt-BR" sz="2000" kern="1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Programa de Mestrado Profissional em Clima e Ambiente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altLang="pt-BR" sz="2000" kern="1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Instituto Federal de Santa Catarina (IFSC)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D7E19B-264D-A6FB-CBA3-831AA47F70B0}"/>
              </a:ext>
            </a:extLst>
          </p:cNvPr>
          <p:cNvSpPr txBox="1"/>
          <p:nvPr/>
        </p:nvSpPr>
        <p:spPr>
          <a:xfrm>
            <a:off x="0" y="4611512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3060065" algn="ctr"/>
                <a:tab pos="6120130" algn="r"/>
              </a:tabLst>
            </a:pPr>
            <a:r>
              <a:rPr lang="pt-BR" sz="40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VIII Jornada do Clima e Ambiente - 2024</a:t>
            </a:r>
          </a:p>
        </p:txBody>
      </p:sp>
    </p:spTree>
    <p:extLst>
      <p:ext uri="{BB962C8B-B14F-4D97-AF65-F5344CB8AC3E}">
        <p14:creationId xmlns:p14="http://schemas.microsoft.com/office/powerpoint/2010/main" val="231337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150F4-C17C-6181-FF84-EBC9793E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940" y="307045"/>
            <a:ext cx="8804635" cy="1325563"/>
          </a:xfrm>
        </p:spPr>
        <p:txBody>
          <a:bodyPr numCol="1"/>
          <a:lstStyle/>
          <a:p>
            <a:r>
              <a:rPr lang="pt-BR" altLang="pt-BR" sz="3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Considerações Finais e 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D8630A-B7B8-F521-5BEE-58385B0A8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547653"/>
          </a:xfrm>
        </p:spPr>
        <p:txBody>
          <a:bodyPr numCol="1">
            <a:normAutofit fontScale="92500" lnSpcReduction="20000"/>
          </a:bodyPr>
          <a:lstStyle/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pt-BR" altLang="pt-BR" sz="2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Considerações Finais: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2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 sistema pode ser efetivo para mitigação de impactos, caso os problemas de consumo possam ser corrigidos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2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Possibilidade de envio de alertas em tempo real e agregar novos módulos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altLang="pt-BR" sz="2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 permite a continuidade do projeto com trabalho colaborativo de diferentes pesquisadores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altLang="pt-BR" sz="2200" dirty="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318129-958C-63BB-E5E6-712219170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274120"/>
          </a:xfrm>
        </p:spPr>
        <p:txBody>
          <a:bodyPr numCol="1">
            <a:normAutofit fontScale="92500" lnSpcReduction="20000"/>
          </a:bodyPr>
          <a:lstStyle/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pt-BR" altLang="pt-BR" sz="2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Próximos Passos: 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altLang="pt-BR" sz="2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Finalizar testes de consumo de energia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altLang="pt-BR" sz="2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Definição do Banco de Dados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altLang="pt-BR" sz="2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Desenvolvimento do módulo de controle da temperatura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altLang="pt-BR" sz="2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Implementação do sistema na área de estudo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5E56C9-FD5A-E614-62CB-743CFB64C43B}"/>
              </a:ext>
            </a:extLst>
          </p:cNvPr>
          <p:cNvSpPr txBox="1"/>
          <p:nvPr/>
        </p:nvSpPr>
        <p:spPr>
          <a:xfrm>
            <a:off x="917090" y="5292762"/>
            <a:ext cx="107226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altLang="pt-BR" sz="3200" b="1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Destaque: </a:t>
            </a:r>
            <a:r>
              <a:rPr lang="pt-BR" altLang="pt-BR" sz="3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Flexibilidade do sistema para diferentes aplicações e a possibilidade de expansão por módulos.</a:t>
            </a:r>
          </a:p>
        </p:txBody>
      </p:sp>
    </p:spTree>
    <p:extLst>
      <p:ext uri="{BB962C8B-B14F-4D97-AF65-F5344CB8AC3E}">
        <p14:creationId xmlns:p14="http://schemas.microsoft.com/office/powerpoint/2010/main" val="384871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D3EFE-85FA-1834-C308-70F87AD6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ço Reservado para Conteúdo 16" descr="Uma imagem contendo edifício, noite, homem, quarto&#10;&#10;Descrição gerada automaticamente">
            <a:extLst>
              <a:ext uri="{FF2B5EF4-FFF2-40B4-BE49-F238E27FC236}">
                <a16:creationId xmlns:a16="http://schemas.microsoft.com/office/drawing/2014/main" id="{07AF4166-7CC5-F26F-AB5E-83102C776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53" y="0"/>
            <a:ext cx="7702547" cy="6858000"/>
          </a:xfrm>
          <a:ln w="22225">
            <a:solidFill>
              <a:schemeClr val="accent2"/>
            </a:solidFill>
          </a:ln>
        </p:spPr>
      </p:pic>
      <p:pic>
        <p:nvPicPr>
          <p:cNvPr id="21" name="Imagem 20" descr="Rio com árvores ao fundo&#10;&#10;Descrição gerada automaticamente">
            <a:extLst>
              <a:ext uri="{FF2B5EF4-FFF2-40B4-BE49-F238E27FC236}">
                <a16:creationId xmlns:a16="http://schemas.microsoft.com/office/drawing/2014/main" id="{B626728F-B290-93E2-EC9F-95292CEF9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00395" cy="3733597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25" name="Imagem 24" descr="Geladeira branca na cozinha&#10;&#10;Descrição gerada automaticamente com confiança baixa">
            <a:extLst>
              <a:ext uri="{FF2B5EF4-FFF2-40B4-BE49-F238E27FC236}">
                <a16:creationId xmlns:a16="http://schemas.microsoft.com/office/drawing/2014/main" id="{60A85811-DED7-0FD9-7EC8-3850A9E08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87" y="8170"/>
            <a:ext cx="4166517" cy="3124888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27" name="Imagem 26" descr="Lago com árvores em volta&#10;&#10;Descrição gerada automaticamente">
            <a:extLst>
              <a:ext uri="{FF2B5EF4-FFF2-40B4-BE49-F238E27FC236}">
                <a16:creationId xmlns:a16="http://schemas.microsoft.com/office/drawing/2014/main" id="{65FA1BC1-D2CB-A9CC-CD39-EFAF264D2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688" y="3733112"/>
            <a:ext cx="6936742" cy="3134693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EF1ADB-2C75-553F-E152-FA07753C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18463"/>
            <a:ext cx="12192000" cy="1090922"/>
          </a:xfrm>
        </p:spPr>
        <p:txBody>
          <a:bodyPr numCol="1"/>
          <a:lstStyle/>
          <a:p>
            <a:pPr algn="ctr"/>
            <a:r>
              <a:rPr lang="pt-BR" altLang="pt-BR" sz="40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 problema</a:t>
            </a:r>
          </a:p>
        </p:txBody>
      </p:sp>
      <p:pic>
        <p:nvPicPr>
          <p:cNvPr id="23" name="Imagem 22" descr="Árvore com folhas verdes&#10;&#10;Descrição gerada automaticamente com confiança média">
            <a:extLst>
              <a:ext uri="{FF2B5EF4-FFF2-40B4-BE49-F238E27FC236}">
                <a16:creationId xmlns:a16="http://schemas.microsoft.com/office/drawing/2014/main" id="{2DA84172-4711-3A87-7380-1C105D68E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0000" y="3187290"/>
            <a:ext cx="4195097" cy="3146323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8EC8A292-5ED6-D7D0-F57A-B92AFFF26C92}"/>
              </a:ext>
            </a:extLst>
          </p:cNvPr>
          <p:cNvSpPr txBox="1">
            <a:spLocks/>
          </p:cNvSpPr>
          <p:nvPr/>
        </p:nvSpPr>
        <p:spPr>
          <a:xfrm>
            <a:off x="-162178" y="513260"/>
            <a:ext cx="2110540" cy="54546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2000" dirty="0" err="1">
                <a:solidFill>
                  <a:srgbClr val="FFC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Nivel</a:t>
            </a:r>
            <a:r>
              <a:rPr lang="pt-BR" altLang="pt-BR" sz="2000" dirty="0">
                <a:solidFill>
                  <a:srgbClr val="FFC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normal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995CED0-A221-9AE9-84D2-224982EF05DF}"/>
              </a:ext>
            </a:extLst>
          </p:cNvPr>
          <p:cNvSpPr txBox="1">
            <a:spLocks/>
          </p:cNvSpPr>
          <p:nvPr/>
        </p:nvSpPr>
        <p:spPr>
          <a:xfrm>
            <a:off x="373943" y="4754997"/>
            <a:ext cx="2110540" cy="54546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20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Cota de alerta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EF0A8BF-A2DE-798C-1B7B-E2D8AAB486A6}"/>
              </a:ext>
            </a:extLst>
          </p:cNvPr>
          <p:cNvSpPr txBox="1">
            <a:spLocks/>
          </p:cNvSpPr>
          <p:nvPr/>
        </p:nvSpPr>
        <p:spPr>
          <a:xfrm>
            <a:off x="10266336" y="2993430"/>
            <a:ext cx="2110540" cy="54546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20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Inundação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A8630C2-8F3B-A47F-EB06-937D433F7588}"/>
              </a:ext>
            </a:extLst>
          </p:cNvPr>
          <p:cNvSpPr txBox="1">
            <a:spLocks/>
          </p:cNvSpPr>
          <p:nvPr/>
        </p:nvSpPr>
        <p:spPr>
          <a:xfrm>
            <a:off x="4514167" y="2494975"/>
            <a:ext cx="2110540" cy="54546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2000" dirty="0">
                <a:solidFill>
                  <a:srgbClr val="FFC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Perdas materiais</a:t>
            </a:r>
          </a:p>
        </p:txBody>
      </p:sp>
    </p:spTree>
    <p:extLst>
      <p:ext uri="{BB962C8B-B14F-4D97-AF65-F5344CB8AC3E}">
        <p14:creationId xmlns:p14="http://schemas.microsoft.com/office/powerpoint/2010/main" val="197523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71259EE-CE8B-190B-6BD0-5B54CA24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pPr algn="ctr"/>
            <a:r>
              <a:rPr lang="pt-BR" altLang="pt-BR" sz="40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Objetivo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30390B3-43F5-EB1C-FCC1-E08AB23C4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726871"/>
            <a:ext cx="10893879" cy="3450092"/>
          </a:xfrm>
        </p:spPr>
        <p:txBody>
          <a:bodyPr numCol="1"/>
          <a:lstStyle/>
          <a:p>
            <a:pPr marL="0" indent="0" algn="just">
              <a:buNone/>
            </a:pPr>
            <a:r>
              <a:rPr lang="pt-BR" altLang="pt-BR" sz="2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Desenvolver um sistema de alerta prévio, modular, de baixo custo, com código aberto, para o monitoramento de variáveis ambientais vinculadas a eventos climáticos extremos</a:t>
            </a:r>
            <a:r>
              <a:rPr lang="pt-BR" altLang="pt-BR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pt-BR" altLang="pt-BR" sz="2800" dirty="0">
                <a:solidFill>
                  <a:srgbClr val="33333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 foco inicial no nível da água e temperatura da superfície de rios.</a:t>
            </a:r>
          </a:p>
        </p:txBody>
      </p:sp>
    </p:spTree>
    <p:extLst>
      <p:ext uri="{BB962C8B-B14F-4D97-AF65-F5344CB8AC3E}">
        <p14:creationId xmlns:p14="http://schemas.microsoft.com/office/powerpoint/2010/main" val="169475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Espaço Reservado para Conteúdo 11" descr="Imagem de jogo de vídeo game">
            <a:extLst>
              <a:ext uri="{FF2B5EF4-FFF2-40B4-BE49-F238E27FC236}">
                <a16:creationId xmlns:a16="http://schemas.microsoft.com/office/drawing/2014/main" id="{01095DE1-AA78-FEFB-EF01-37A20BE388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" b="1562"/>
          <a:stretch/>
        </p:blipFill>
        <p:spPr>
          <a:xfrm>
            <a:off x="0" y="0"/>
            <a:ext cx="1247526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54AC7D-916A-44A0-C4D0-FE079726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59" y="285750"/>
            <a:ext cx="2848897" cy="1326356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pPr algn="ctr"/>
            <a:r>
              <a:rPr lang="en-US" altLang="pt-BR" sz="4000" dirty="0" err="1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Topologia</a:t>
            </a:r>
            <a:r>
              <a:rPr lang="en-US" altLang="pt-BR" sz="40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 Rede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D6C11C3-95AC-508C-F428-ECC1825D855B}"/>
              </a:ext>
            </a:extLst>
          </p:cNvPr>
          <p:cNvSpPr txBox="1">
            <a:spLocks/>
          </p:cNvSpPr>
          <p:nvPr/>
        </p:nvSpPr>
        <p:spPr>
          <a:xfrm>
            <a:off x="533837" y="5698670"/>
            <a:ext cx="2848897" cy="760299"/>
          </a:xfrm>
          <a:prstGeom prst="rect">
            <a:avLst/>
          </a:prstGeom>
        </p:spPr>
        <p:txBody>
          <a:bodyPr vert="horz" lIns="91440" tIns="45720" rIns="91440" bIns="45720" numCol="1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pt-BR" sz="2400" dirty="0" err="1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Arquitetura</a:t>
            </a:r>
            <a:r>
              <a:rPr lang="en-US" altLang="pt-BR" sz="24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Modular </a:t>
            </a:r>
            <a:br>
              <a:rPr lang="en-US" altLang="pt-BR" sz="24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pt-BR" sz="24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Sistema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0C73D84-366A-B264-1FB3-185C241687CB}"/>
              </a:ext>
            </a:extLst>
          </p:cNvPr>
          <p:cNvSpPr txBox="1">
            <a:spLocks/>
          </p:cNvSpPr>
          <p:nvPr/>
        </p:nvSpPr>
        <p:spPr>
          <a:xfrm>
            <a:off x="2552699" y="3818022"/>
            <a:ext cx="1553937" cy="41637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Conectividade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C7E5528-DBEB-97F5-B641-EE0F13219F59}"/>
              </a:ext>
            </a:extLst>
          </p:cNvPr>
          <p:cNvSpPr txBox="1">
            <a:spLocks/>
          </p:cNvSpPr>
          <p:nvPr/>
        </p:nvSpPr>
        <p:spPr>
          <a:xfrm>
            <a:off x="3812721" y="4906736"/>
            <a:ext cx="1020536" cy="41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Gateway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59975A5-EB1A-33B5-FBB5-238DF3DE8F66}"/>
              </a:ext>
            </a:extLst>
          </p:cNvPr>
          <p:cNvSpPr txBox="1">
            <a:spLocks/>
          </p:cNvSpPr>
          <p:nvPr/>
        </p:nvSpPr>
        <p:spPr>
          <a:xfrm>
            <a:off x="4908615" y="5546099"/>
            <a:ext cx="2080018" cy="106544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24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Módulos</a:t>
            </a:r>
            <a:endParaRPr lang="pt-BR" altLang="pt-BR" sz="1600" dirty="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Temperatura da </a:t>
            </a:r>
          </a:p>
          <a:p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Superfície</a:t>
            </a:r>
          </a:p>
          <a:p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Visão computacional</a:t>
            </a:r>
          </a:p>
          <a:p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pt-BR" altLang="pt-BR" sz="1600" dirty="0" err="1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Nivel</a:t>
            </a:r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(com </a:t>
            </a:r>
            <a:r>
              <a:rPr lang="pt-BR" altLang="pt-BR" sz="1600" dirty="0" err="1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bóia</a:t>
            </a:r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r>
              <a:rPr lang="pt-BR" altLang="pt-BR" sz="15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pt-BR" sz="15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CO2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6053BB6-1082-D854-A339-44EC46536F33}"/>
              </a:ext>
            </a:extLst>
          </p:cNvPr>
          <p:cNvSpPr txBox="1">
            <a:spLocks/>
          </p:cNvSpPr>
          <p:nvPr/>
        </p:nvSpPr>
        <p:spPr>
          <a:xfrm>
            <a:off x="9552215" y="4567918"/>
            <a:ext cx="1623563" cy="74703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Servidor</a:t>
            </a:r>
          </a:p>
          <a:p>
            <a:pPr algn="ctr"/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</a:t>
            </a:r>
          </a:p>
          <a:p>
            <a:pPr algn="ctr"/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Aplicação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A007DA1-490F-CBA0-6AD5-2742CCE33EC2}"/>
              </a:ext>
            </a:extLst>
          </p:cNvPr>
          <p:cNvSpPr txBox="1">
            <a:spLocks/>
          </p:cNvSpPr>
          <p:nvPr/>
        </p:nvSpPr>
        <p:spPr>
          <a:xfrm>
            <a:off x="7132863" y="4359729"/>
            <a:ext cx="1020536" cy="41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Nuvem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CC6CA6F-630D-38E5-4F7C-362EF5847893}"/>
              </a:ext>
            </a:extLst>
          </p:cNvPr>
          <p:cNvSpPr txBox="1">
            <a:spLocks/>
          </p:cNvSpPr>
          <p:nvPr/>
        </p:nvSpPr>
        <p:spPr>
          <a:xfrm>
            <a:off x="4543796" y="948928"/>
            <a:ext cx="1020536" cy="41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Estações</a:t>
            </a:r>
          </a:p>
          <a:p>
            <a:pPr algn="ctr"/>
            <a:r>
              <a:rPr lang="pt-BR" altLang="pt-BR" sz="1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Remotas</a:t>
            </a:r>
          </a:p>
        </p:txBody>
      </p:sp>
    </p:spTree>
    <p:extLst>
      <p:ext uri="{BB962C8B-B14F-4D97-AF65-F5344CB8AC3E}">
        <p14:creationId xmlns:p14="http://schemas.microsoft.com/office/powerpoint/2010/main" val="273208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A5816-16A0-2519-3875-BE3D1C86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EE294F2-E57F-6EA1-BAD6-E913C08E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90" y="1045030"/>
            <a:ext cx="4391841" cy="5782826"/>
          </a:xfrm>
          <a:prstGeom prst="rect">
            <a:avLst/>
          </a:prstGeom>
        </p:spPr>
      </p:pic>
      <p:pic>
        <p:nvPicPr>
          <p:cNvPr id="8" name="Imagem 7" descr="Uma imagem contendo relógio, placar, placa&#10;&#10;Descrição gerada automaticamente">
            <a:extLst>
              <a:ext uri="{FF2B5EF4-FFF2-40B4-BE49-F238E27FC236}">
                <a16:creationId xmlns:a16="http://schemas.microsoft.com/office/drawing/2014/main" id="{2AC80227-EC9E-1712-5650-D5B85372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731" y="3507855"/>
            <a:ext cx="3524941" cy="3038645"/>
          </a:xfrm>
          <a:prstGeom prst="rect">
            <a:avLst/>
          </a:prstGeom>
        </p:spPr>
      </p:pic>
      <p:pic>
        <p:nvPicPr>
          <p:cNvPr id="10" name="Imagem 9" descr="Uma imagem contendo xícara, mesa, placa, frente&#10;&#10;Descrição gerada automaticamente">
            <a:extLst>
              <a:ext uri="{FF2B5EF4-FFF2-40B4-BE49-F238E27FC236}">
                <a16:creationId xmlns:a16="http://schemas.microsoft.com/office/drawing/2014/main" id="{EC084D66-840E-4E3C-8A26-E684132A3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80" y="0"/>
            <a:ext cx="3524941" cy="4516734"/>
          </a:xfrm>
          <a:prstGeom prst="rect">
            <a:avLst/>
          </a:prstGeom>
        </p:spPr>
      </p:pic>
      <p:pic>
        <p:nvPicPr>
          <p:cNvPr id="13" name="Imagem 12" descr="Uma imagem contendo aberto, monitor, placar, mão&#10;&#10;Descrição gerada automaticamente">
            <a:extLst>
              <a:ext uri="{FF2B5EF4-FFF2-40B4-BE49-F238E27FC236}">
                <a16:creationId xmlns:a16="http://schemas.microsoft.com/office/drawing/2014/main" id="{B79F0C19-141F-16DB-92AE-DD7513E7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352" y="532563"/>
            <a:ext cx="4299504" cy="297933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C88DA2-4DBE-6698-62DD-E26CCD102293}"/>
              </a:ext>
            </a:extLst>
          </p:cNvPr>
          <p:cNvSpPr txBox="1"/>
          <p:nvPr/>
        </p:nvSpPr>
        <p:spPr>
          <a:xfrm>
            <a:off x="4681831" y="4806353"/>
            <a:ext cx="3704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Desenho das Partes para Impressão 3D</a:t>
            </a:r>
          </a:p>
        </p:txBody>
      </p:sp>
    </p:spTree>
    <p:extLst>
      <p:ext uri="{BB962C8B-B14F-4D97-AF65-F5344CB8AC3E}">
        <p14:creationId xmlns:p14="http://schemas.microsoft.com/office/powerpoint/2010/main" val="89525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3D2BE-0C52-1227-D721-632543B1B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3" y="1352938"/>
            <a:ext cx="3494778" cy="1642189"/>
          </a:xfrm>
        </p:spPr>
        <p:txBody>
          <a:bodyPr numCol="1">
            <a:noAutofit/>
          </a:bodyPr>
          <a:lstStyle/>
          <a:p>
            <a:pPr algn="ctr"/>
            <a:r>
              <a:rPr lang="pt-BR" altLang="pt-BR" sz="24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Montagem dos Módulos</a:t>
            </a:r>
            <a:br>
              <a:rPr lang="pt-BR" altLang="pt-BR" sz="24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pt-BR" altLang="pt-BR" sz="24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Monitoramento</a:t>
            </a:r>
            <a:br>
              <a:rPr lang="pt-BR" altLang="pt-BR" sz="24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pt-BR" altLang="pt-BR" sz="24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Nível</a:t>
            </a:r>
          </a:p>
        </p:txBody>
      </p:sp>
      <p:pic>
        <p:nvPicPr>
          <p:cNvPr id="7" name="Espaço Reservado para Conteúdo 6" descr="Uma imagem contendo mesa, bicicleta, colorido, quarto&#10;&#10;Descrição gerada automaticamente">
            <a:extLst>
              <a:ext uri="{FF2B5EF4-FFF2-40B4-BE49-F238E27FC236}">
                <a16:creationId xmlns:a16="http://schemas.microsoft.com/office/drawing/2014/main" id="{47C7B798-02F6-D457-3BD9-054011AC6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72" y="3195484"/>
            <a:ext cx="3841887" cy="3662516"/>
          </a:xfrm>
          <a:ln w="25400">
            <a:solidFill>
              <a:schemeClr val="accent2"/>
            </a:solidFill>
          </a:ln>
        </p:spPr>
      </p:pic>
      <p:pic>
        <p:nvPicPr>
          <p:cNvPr id="9" name="Imagem 8" descr="Bolsa em cima da mesa&#10;&#10;Descrição gerada automaticamente com confiança média">
            <a:extLst>
              <a:ext uri="{FF2B5EF4-FFF2-40B4-BE49-F238E27FC236}">
                <a16:creationId xmlns:a16="http://schemas.microsoft.com/office/drawing/2014/main" id="{78614409-262F-F037-576C-16FC24501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14" y="-37547"/>
            <a:ext cx="4248186" cy="387602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1" name="Imagem 10" descr="Câmera fotográfica preta em fundo branco&#10;&#10;Descrição gerada automaticamente com confiança média">
            <a:extLst>
              <a:ext uri="{FF2B5EF4-FFF2-40B4-BE49-F238E27FC236}">
                <a16:creationId xmlns:a16="http://schemas.microsoft.com/office/drawing/2014/main" id="{4D174A17-6516-DBA3-C53F-34F2FC95A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433470" y="3105784"/>
            <a:ext cx="3525659" cy="414971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3" name="Imagem 12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8B116F1C-FDE5-B865-BA01-6E7A627BB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006" y="10142"/>
            <a:ext cx="4516439" cy="6885637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71167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04D6B-3CF2-FD9C-7A4F-0D9A3514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67A7C-3E52-773C-2A80-D6C6B41F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6"/>
            <a:ext cx="10515600" cy="582526"/>
          </a:xfrm>
        </p:spPr>
        <p:txBody>
          <a:bodyPr numCol="1"/>
          <a:lstStyle/>
          <a:p>
            <a:r>
              <a:rPr lang="pt-BR" altLang="pt-BR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Local de testes</a:t>
            </a:r>
            <a:endParaRPr lang="pt-BR" altLang="pt-BR" dirty="0"/>
          </a:p>
        </p:txBody>
      </p:sp>
      <p:pic>
        <p:nvPicPr>
          <p:cNvPr id="15" name="Espaço Reservado para Conteúdo 1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9087DCE3-36A9-7889-914B-0764B2BB9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2" y="-133866"/>
            <a:ext cx="12178288" cy="5747998"/>
          </a:xfrm>
        </p:spPr>
      </p:pic>
      <p:pic>
        <p:nvPicPr>
          <p:cNvPr id="19" name="Imagem 18" descr="Casa de madeira no meio de um rio&#10;&#10;Descrição gerada automaticamente com confiança baixa">
            <a:extLst>
              <a:ext uri="{FF2B5EF4-FFF2-40B4-BE49-F238E27FC236}">
                <a16:creationId xmlns:a16="http://schemas.microsoft.com/office/drawing/2014/main" id="{6058B5F9-37AE-B387-B835-46A06FAE5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74" y="3808778"/>
            <a:ext cx="2282150" cy="304398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23" name="Imagem 22" descr="Lago com árvores em volta&#10;&#10;Descrição gerada automaticamente">
            <a:extLst>
              <a:ext uri="{FF2B5EF4-FFF2-40B4-BE49-F238E27FC236}">
                <a16:creationId xmlns:a16="http://schemas.microsoft.com/office/drawing/2014/main" id="{B41BB67D-7A35-F2D4-DD8C-542DCA403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68" y="4043249"/>
            <a:ext cx="2282149" cy="280951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11A39264-3E1A-71BA-1AC6-121B782881A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880852" y="1838632"/>
            <a:ext cx="2008091" cy="2204617"/>
          </a:xfrm>
          <a:prstGeom prst="straightConnector1">
            <a:avLst/>
          </a:prstGeom>
          <a:ln w="25400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AD1290B5-00F2-8C23-7AFD-6A6160A648A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884897" y="2404138"/>
            <a:ext cx="3331452" cy="1404640"/>
          </a:xfrm>
          <a:prstGeom prst="straightConnector1">
            <a:avLst/>
          </a:prstGeom>
          <a:ln w="25400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4A5BEE3-B8F3-09D4-3883-A4D324B41E69}"/>
              </a:ext>
            </a:extLst>
          </p:cNvPr>
          <p:cNvSpPr txBox="1"/>
          <p:nvPr/>
        </p:nvSpPr>
        <p:spPr>
          <a:xfrm>
            <a:off x="9448800" y="5612674"/>
            <a:ext cx="2632749" cy="1200329"/>
          </a:xfrm>
          <a:prstGeom prst="rect">
            <a:avLst/>
          </a:prstGeom>
          <a:solidFill>
            <a:schemeClr val="bg1">
              <a:alpha val="33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Córrego na</a:t>
            </a:r>
          </a:p>
          <a:p>
            <a:pPr algn="ctr"/>
            <a:r>
              <a:rPr lang="pt-BR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Cachoeira do Bom Jesus</a:t>
            </a:r>
          </a:p>
          <a:p>
            <a:pPr algn="ctr"/>
            <a:r>
              <a:rPr lang="pt-BR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Norte da Ilha</a:t>
            </a:r>
          </a:p>
          <a:p>
            <a:pPr algn="ctr"/>
            <a:r>
              <a:rPr lang="pt-BR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Florianópolis/SC</a:t>
            </a:r>
            <a:endParaRPr lang="pt-BR" sz="2800" dirty="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966A059-B473-E824-4745-9B120140C858}"/>
              </a:ext>
            </a:extLst>
          </p:cNvPr>
          <p:cNvSpPr txBox="1"/>
          <p:nvPr/>
        </p:nvSpPr>
        <p:spPr>
          <a:xfrm>
            <a:off x="599766" y="876624"/>
            <a:ext cx="1573159" cy="369332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Área afetada</a:t>
            </a:r>
          </a:p>
        </p:txBody>
      </p:sp>
      <p:pic>
        <p:nvPicPr>
          <p:cNvPr id="38" name="Imagem 37" descr="Mouse de computador em cima da mesa&#10;&#10;Descrição gerada automaticamente com confiança média">
            <a:extLst>
              <a:ext uri="{FF2B5EF4-FFF2-40B4-BE49-F238E27FC236}">
                <a16:creationId xmlns:a16="http://schemas.microsoft.com/office/drawing/2014/main" id="{17D688E9-D7B0-AC07-123F-3CCA7BB99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95" y="4042132"/>
            <a:ext cx="2813667" cy="2803707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F77C54DB-B9D9-5A35-20BA-0BF1512FD9A3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1671484" y="1740310"/>
            <a:ext cx="628445" cy="2301822"/>
          </a:xfrm>
          <a:prstGeom prst="straightConnector1">
            <a:avLst/>
          </a:prstGeom>
          <a:ln w="25400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21C468A-A809-F27B-A613-5A6C781B3C48}"/>
              </a:ext>
            </a:extLst>
          </p:cNvPr>
          <p:cNvSpPr txBox="1"/>
          <p:nvPr/>
        </p:nvSpPr>
        <p:spPr>
          <a:xfrm>
            <a:off x="4537349" y="130056"/>
            <a:ext cx="3631122" cy="707886"/>
          </a:xfrm>
          <a:prstGeom prst="rect">
            <a:avLst/>
          </a:prstGeom>
          <a:solidFill>
            <a:schemeClr val="bg2">
              <a:alpha val="68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Área de Estudo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0955DC8-C439-42CA-EC02-C5C8285A5C2A}"/>
              </a:ext>
            </a:extLst>
          </p:cNvPr>
          <p:cNvCxnSpPr/>
          <p:nvPr/>
        </p:nvCxnSpPr>
        <p:spPr>
          <a:xfrm>
            <a:off x="8566435" y="5868608"/>
            <a:ext cx="690562" cy="0"/>
          </a:xfrm>
          <a:prstGeom prst="line">
            <a:avLst/>
          </a:prstGeom>
          <a:ln w="31750">
            <a:solidFill>
              <a:srgbClr val="33333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0271B4-DB99-9AB3-AD4F-59FC542A9424}"/>
              </a:ext>
            </a:extLst>
          </p:cNvPr>
          <p:cNvSpPr txBox="1"/>
          <p:nvPr/>
        </p:nvSpPr>
        <p:spPr>
          <a:xfrm>
            <a:off x="8595009" y="5547277"/>
            <a:ext cx="66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20m</a:t>
            </a:r>
          </a:p>
        </p:txBody>
      </p:sp>
      <p:pic>
        <p:nvPicPr>
          <p:cNvPr id="1026" name="Picture 2" descr="Pontos cardeais: quais são e como identificar - Brasil Escola">
            <a:extLst>
              <a:ext uri="{FF2B5EF4-FFF2-40B4-BE49-F238E27FC236}">
                <a16:creationId xmlns:a16="http://schemas.microsoft.com/office/drawing/2014/main" id="{4B32284A-CB32-08B7-0E80-ACD2166F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999" y="5952063"/>
            <a:ext cx="875438" cy="87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8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1ACAF-5012-285F-8E99-156822B77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6DFFB-FF8E-5875-5145-8975BABD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496" y="365125"/>
            <a:ext cx="9008517" cy="460785"/>
          </a:xfrm>
        </p:spPr>
        <p:txBody>
          <a:bodyPr numCol="1">
            <a:normAutofit fontScale="90000"/>
          </a:bodyPr>
          <a:lstStyle/>
          <a:p>
            <a:pPr algn="ctr"/>
            <a:r>
              <a:rPr lang="pt-BR" altLang="pt-BR" sz="3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Interface Web (Dashboard) e Alertas</a:t>
            </a:r>
          </a:p>
        </p:txBody>
      </p:sp>
      <p:pic>
        <p:nvPicPr>
          <p:cNvPr id="6" name="Espaço Reservado para Conteúdo 5" descr="Gráfico, Histograma">
            <a:extLst>
              <a:ext uri="{FF2B5EF4-FFF2-40B4-BE49-F238E27FC236}">
                <a16:creationId xmlns:a16="http://schemas.microsoft.com/office/drawing/2014/main" id="{0A5D0A3B-1282-0B82-48AE-B392B7AF7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97" y="825910"/>
            <a:ext cx="9008516" cy="5971325"/>
          </a:xfrm>
        </p:spPr>
      </p:pic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689C24B1-96B7-1C62-6956-2074E072E5DE}"/>
              </a:ext>
            </a:extLst>
          </p:cNvPr>
          <p:cNvCxnSpPr/>
          <p:nvPr/>
        </p:nvCxnSpPr>
        <p:spPr>
          <a:xfrm>
            <a:off x="8016875" y="1993900"/>
            <a:ext cx="1806575" cy="53975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1F3F153-08F9-4B6C-F847-A6B6C48D2EC4}"/>
              </a:ext>
            </a:extLst>
          </p:cNvPr>
          <p:cNvCxnSpPr>
            <a:cxnSpLocks/>
          </p:cNvCxnSpPr>
          <p:nvPr/>
        </p:nvCxnSpPr>
        <p:spPr>
          <a:xfrm>
            <a:off x="8016875" y="5251450"/>
            <a:ext cx="1403350" cy="32385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ítulo 1">
            <a:extLst>
              <a:ext uri="{FF2B5EF4-FFF2-40B4-BE49-F238E27FC236}">
                <a16:creationId xmlns:a16="http://schemas.microsoft.com/office/drawing/2014/main" id="{73D95E7B-7671-0C36-EA0E-BC5BA2F80E36}"/>
              </a:ext>
            </a:extLst>
          </p:cNvPr>
          <p:cNvSpPr txBox="1">
            <a:spLocks/>
          </p:cNvSpPr>
          <p:nvPr/>
        </p:nvSpPr>
        <p:spPr>
          <a:xfrm>
            <a:off x="8046135" y="4029515"/>
            <a:ext cx="2072599" cy="74703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Aumento do nível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+/- 1 metro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BE7D786-A8E8-0857-765E-78C5D76C0DE1}"/>
              </a:ext>
            </a:extLst>
          </p:cNvPr>
          <p:cNvCxnSpPr>
            <a:cxnSpLocks/>
          </p:cNvCxnSpPr>
          <p:nvPr/>
        </p:nvCxnSpPr>
        <p:spPr>
          <a:xfrm flipH="1" flipV="1">
            <a:off x="8980714" y="2596243"/>
            <a:ext cx="101720" cy="1575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2E0D83C-B62C-5C76-5147-8D741FB7C916}"/>
              </a:ext>
            </a:extLst>
          </p:cNvPr>
          <p:cNvCxnSpPr>
            <a:cxnSpLocks/>
          </p:cNvCxnSpPr>
          <p:nvPr/>
        </p:nvCxnSpPr>
        <p:spPr>
          <a:xfrm flipH="1">
            <a:off x="8792936" y="4694463"/>
            <a:ext cx="289498" cy="465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38B96B9A-C878-2513-9311-331FA7546157}"/>
              </a:ext>
            </a:extLst>
          </p:cNvPr>
          <p:cNvSpPr/>
          <p:nvPr/>
        </p:nvSpPr>
        <p:spPr>
          <a:xfrm>
            <a:off x="7590363" y="4435687"/>
            <a:ext cx="304501" cy="258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43C2CF6-FBED-223E-6AF8-2511195BF333}"/>
              </a:ext>
            </a:extLst>
          </p:cNvPr>
          <p:cNvSpPr/>
          <p:nvPr/>
        </p:nvSpPr>
        <p:spPr>
          <a:xfrm>
            <a:off x="5930292" y="5543305"/>
            <a:ext cx="304501" cy="258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5F12B3D-CEFD-F9A0-2F1A-00563A343E97}"/>
              </a:ext>
            </a:extLst>
          </p:cNvPr>
          <p:cNvSpPr/>
          <p:nvPr/>
        </p:nvSpPr>
        <p:spPr>
          <a:xfrm>
            <a:off x="8322429" y="2653154"/>
            <a:ext cx="304501" cy="258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E492025-B35B-E6E1-2F65-743F8B7B6E19}"/>
              </a:ext>
            </a:extLst>
          </p:cNvPr>
          <p:cNvSpPr/>
          <p:nvPr/>
        </p:nvSpPr>
        <p:spPr>
          <a:xfrm>
            <a:off x="5068184" y="3091189"/>
            <a:ext cx="304501" cy="258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A655769-9F2D-A20B-CF09-6C98D031A10C}"/>
              </a:ext>
            </a:extLst>
          </p:cNvPr>
          <p:cNvSpPr/>
          <p:nvPr/>
        </p:nvSpPr>
        <p:spPr>
          <a:xfrm>
            <a:off x="2118156" y="3093434"/>
            <a:ext cx="1563937" cy="258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FCDD10F9-0BA3-CD2D-75C1-524894CC77B9}"/>
              </a:ext>
            </a:extLst>
          </p:cNvPr>
          <p:cNvSpPr txBox="1">
            <a:spLocks/>
          </p:cNvSpPr>
          <p:nvPr/>
        </p:nvSpPr>
        <p:spPr>
          <a:xfrm>
            <a:off x="1964429" y="4054449"/>
            <a:ext cx="2072599" cy="74703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Problemas 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energia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72028F3-3C04-0B41-DDA8-3DB36993FC60}"/>
              </a:ext>
            </a:extLst>
          </p:cNvPr>
          <p:cNvCxnSpPr>
            <a:cxnSpLocks/>
          </p:cNvCxnSpPr>
          <p:nvPr/>
        </p:nvCxnSpPr>
        <p:spPr>
          <a:xfrm flipH="1" flipV="1">
            <a:off x="2846605" y="3434443"/>
            <a:ext cx="154123" cy="737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ítulo 1">
            <a:extLst>
              <a:ext uri="{FF2B5EF4-FFF2-40B4-BE49-F238E27FC236}">
                <a16:creationId xmlns:a16="http://schemas.microsoft.com/office/drawing/2014/main" id="{BB787BE4-1B0B-F256-8D1E-3B2271CA3F99}"/>
              </a:ext>
            </a:extLst>
          </p:cNvPr>
          <p:cNvSpPr txBox="1">
            <a:spLocks/>
          </p:cNvSpPr>
          <p:nvPr/>
        </p:nvSpPr>
        <p:spPr>
          <a:xfrm>
            <a:off x="6364126" y="4468345"/>
            <a:ext cx="1210491" cy="46536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Outliers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C24A0B7E-C608-7AF1-5FBF-7AAA2713E2B8}"/>
              </a:ext>
            </a:extLst>
          </p:cNvPr>
          <p:cNvCxnSpPr>
            <a:cxnSpLocks/>
            <a:endCxn id="16" idx="7"/>
          </p:cNvCxnSpPr>
          <p:nvPr/>
        </p:nvCxnSpPr>
        <p:spPr>
          <a:xfrm flipH="1">
            <a:off x="6190200" y="4846863"/>
            <a:ext cx="750466" cy="734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3BC0824-73E9-34AA-6C0A-62169A5EAABA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7005981" y="2874033"/>
            <a:ext cx="1361041" cy="1670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14E9CD09-24F5-AA92-15D6-84C2F67ADA63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7340716" y="4565075"/>
            <a:ext cx="249647" cy="159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1ADE91A2-CC09-6B29-8B1E-8E9C8C75459A}"/>
              </a:ext>
            </a:extLst>
          </p:cNvPr>
          <p:cNvSpPr/>
          <p:nvPr/>
        </p:nvSpPr>
        <p:spPr>
          <a:xfrm>
            <a:off x="4257199" y="3137455"/>
            <a:ext cx="641372" cy="258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32E9D313-9F02-C685-7138-3838B157C282}"/>
              </a:ext>
            </a:extLst>
          </p:cNvPr>
          <p:cNvSpPr txBox="1">
            <a:spLocks/>
          </p:cNvSpPr>
          <p:nvPr/>
        </p:nvSpPr>
        <p:spPr>
          <a:xfrm>
            <a:off x="3748831" y="4286011"/>
            <a:ext cx="1210491" cy="46536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Perdas 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sincronismo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FC68D5E4-9C26-5B4C-4A68-04C21AF839FB}"/>
              </a:ext>
            </a:extLst>
          </p:cNvPr>
          <p:cNvCxnSpPr>
            <a:cxnSpLocks/>
          </p:cNvCxnSpPr>
          <p:nvPr/>
        </p:nvCxnSpPr>
        <p:spPr>
          <a:xfrm flipV="1">
            <a:off x="4196678" y="3396231"/>
            <a:ext cx="342955" cy="889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46022A05-E5D0-0E10-9AB7-2CAD70592583}"/>
              </a:ext>
            </a:extLst>
          </p:cNvPr>
          <p:cNvCxnSpPr>
            <a:cxnSpLocks/>
          </p:cNvCxnSpPr>
          <p:nvPr/>
        </p:nvCxnSpPr>
        <p:spPr>
          <a:xfrm flipV="1">
            <a:off x="4508546" y="3360854"/>
            <a:ext cx="697837" cy="970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75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8673D-D87F-1242-7E3C-444697A5E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2EE27-85B2-1CF7-6CEE-43171171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496" y="365125"/>
            <a:ext cx="9008517" cy="460785"/>
          </a:xfrm>
        </p:spPr>
        <p:txBody>
          <a:bodyPr numCol="1">
            <a:normAutofit fontScale="90000"/>
          </a:bodyPr>
          <a:lstStyle/>
          <a:p>
            <a:pPr algn="ctr"/>
            <a:r>
              <a:rPr lang="pt-BR" altLang="pt-BR" sz="36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 de Testes de Consumo de Energia</a:t>
            </a:r>
          </a:p>
        </p:txBody>
      </p:sp>
      <p:pic>
        <p:nvPicPr>
          <p:cNvPr id="19" name="Imagem 18" descr="Computador em cima da mesa&#10;&#10;Descrição gerada automaticamente">
            <a:extLst>
              <a:ext uri="{FF2B5EF4-FFF2-40B4-BE49-F238E27FC236}">
                <a16:creationId xmlns:a16="http://schemas.microsoft.com/office/drawing/2014/main" id="{EB9F9525-7E5E-3AEE-C3F3-CDC05DD17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9" y="1017401"/>
            <a:ext cx="7751884" cy="5812318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583F628-E856-0ABC-63AB-1221B4DD6F1D}"/>
              </a:ext>
            </a:extLst>
          </p:cNvPr>
          <p:cNvSpPr txBox="1">
            <a:spLocks/>
          </p:cNvSpPr>
          <p:nvPr/>
        </p:nvSpPr>
        <p:spPr>
          <a:xfrm>
            <a:off x="4486502" y="1057711"/>
            <a:ext cx="2371498" cy="74703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Monitoramento do consumo: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Contínuo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 de partes do código</a:t>
            </a:r>
          </a:p>
        </p:txBody>
      </p:sp>
    </p:spTree>
    <p:extLst>
      <p:ext uri="{BB962C8B-B14F-4D97-AF65-F5344CB8AC3E}">
        <p14:creationId xmlns:p14="http://schemas.microsoft.com/office/powerpoint/2010/main" val="29281898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 numCol="1"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</TotalTime>
  <Words>788</Words>
  <Application>Microsoft Office PowerPoint</Application>
  <PresentationFormat>Widescreen</PresentationFormat>
  <Paragraphs>99</Paragraphs>
  <Slides>10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Courier New</vt:lpstr>
      <vt:lpstr>Lato</vt:lpstr>
      <vt:lpstr>Symbol</vt:lpstr>
      <vt:lpstr>Tema do Office</vt:lpstr>
      <vt:lpstr>SISTEMA DE MONITORAMENTO E ALERTA PRÉVIO MODULAR</vt:lpstr>
      <vt:lpstr>O problema</vt:lpstr>
      <vt:lpstr>Objetivo</vt:lpstr>
      <vt:lpstr>Topologia da Rede</vt:lpstr>
      <vt:lpstr>Apresentação do PowerPoint</vt:lpstr>
      <vt:lpstr>Montagem dos Módulos de Monitoramento do Nível</vt:lpstr>
      <vt:lpstr>Local de testes</vt:lpstr>
      <vt:lpstr>Interface Web (Dashboard) e Alertas</vt:lpstr>
      <vt:lpstr>Base de Testes de Consumo de Energia</vt:lpstr>
      <vt:lpstr>Considerações Finais e 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Nuernberg</dc:creator>
  <cp:lastModifiedBy>Alexandre Nuernberg</cp:lastModifiedBy>
  <cp:revision>62</cp:revision>
  <dcterms:created xsi:type="dcterms:W3CDTF">2024-11-10T19:16:56Z</dcterms:created>
  <dcterms:modified xsi:type="dcterms:W3CDTF">2024-11-20T20:51:45Z</dcterms:modified>
</cp:coreProperties>
</file>